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70" r:id="rId4"/>
    <p:sldId id="259" r:id="rId5"/>
    <p:sldId id="260" r:id="rId6"/>
    <p:sldId id="268" r:id="rId7"/>
    <p:sldId id="269" r:id="rId8"/>
    <p:sldId id="271" r:id="rId9"/>
    <p:sldId id="272" r:id="rId10"/>
    <p:sldId id="262" r:id="rId11"/>
    <p:sldId id="263" r:id="rId12"/>
    <p:sldId id="273" r:id="rId13"/>
    <p:sldId id="266" r:id="rId14"/>
    <p:sldId id="26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4" autoAdjust="0"/>
    <p:restoredTop sz="94660"/>
  </p:normalViewPr>
  <p:slideViewPr>
    <p:cSldViewPr>
      <p:cViewPr>
        <p:scale>
          <a:sx n="94" d="100"/>
          <a:sy n="94" d="100"/>
        </p:scale>
        <p:origin x="-876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C7DF39-E979-43F7-B9F9-6C56D6183974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FAA11D-29A6-4748-A8AB-E78FCB3C9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928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1244-19F0-4C6F-A550-5A585F86A976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E8C4-E900-4457-B3E2-89DB956F0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309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1244-19F0-4C6F-A550-5A585F86A976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E8C4-E900-4457-B3E2-89DB956F0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587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1244-19F0-4C6F-A550-5A585F86A976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E8C4-E900-4457-B3E2-89DB956F0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413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1244-19F0-4C6F-A550-5A585F86A976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E8C4-E900-4457-B3E2-89DB956F0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053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1244-19F0-4C6F-A550-5A585F86A976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E8C4-E900-4457-B3E2-89DB956F0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196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1244-19F0-4C6F-A550-5A585F86A976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E8C4-E900-4457-B3E2-89DB956F0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95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1244-19F0-4C6F-A550-5A585F86A976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E8C4-E900-4457-B3E2-89DB956F0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040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1244-19F0-4C6F-A550-5A585F86A976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E8C4-E900-4457-B3E2-89DB956F0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74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1244-19F0-4C6F-A550-5A585F86A976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E8C4-E900-4457-B3E2-89DB956F0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79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1244-19F0-4C6F-A550-5A585F86A976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E8C4-E900-4457-B3E2-89DB956F0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402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1244-19F0-4C6F-A550-5A585F86A976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E8C4-E900-4457-B3E2-89DB956F0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389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F1244-19F0-4C6F-A550-5A585F86A976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2E8C4-E900-4457-B3E2-89DB956F0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69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ngm.nationalgeographic.com/2014/02/il-duomo/domes-interactive" TargetMode="External"/><Relationship Id="rId2" Type="http://schemas.openxmlformats.org/officeDocument/2006/relationships/hyperlink" Target="http://ngm.nationalgeographic.com/2014/02/il-duomo/design-vide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Medieval 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metmuseum.org/toah/images/h2/h2_60.1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05000"/>
            <a:ext cx="28575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pload.wikimedia.org/wikipedia/commons/5/53/Giotto_di_Bondone_0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600200"/>
            <a:ext cx="3594636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112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Biblical Stories still pervasive</a:t>
            </a:r>
            <a:endParaRPr lang="en-US" dirty="0"/>
          </a:p>
        </p:txBody>
      </p:sp>
      <p:pic>
        <p:nvPicPr>
          <p:cNvPr id="4" name="Picture 4" descr="da-vinci-last-supper-copy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524000"/>
            <a:ext cx="4191000" cy="2310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upload.wikimedia.org/wikipedia/commons/b/b4/Michelangelo_-_Creation_of_Ada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100" y="3733800"/>
            <a:ext cx="4279900" cy="2860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6795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But secular as well, sometimes Pagan, oft a reflection of Greco-Roman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5" descr="athens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48690"/>
            <a:ext cx="6996545" cy="5247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3144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699124"/>
            <a:ext cx="3505200" cy="108267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Botticelli - </a:t>
            </a:r>
            <a:r>
              <a:rPr lang="en-US" sz="2000" dirty="0" err="1" smtClean="0"/>
              <a:t>Primevera</a:t>
            </a:r>
            <a:endParaRPr lang="en-US" sz="2000" dirty="0"/>
          </a:p>
        </p:txBody>
      </p:sp>
      <p:pic>
        <p:nvPicPr>
          <p:cNvPr id="1026" name="Picture 2" descr="http://www.windows2universe.org/mythology/images/primaver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8600"/>
            <a:ext cx="8897196" cy="585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36172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Science and the study of man- first for 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5" descr="4laryn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799" y="1433945"/>
            <a:ext cx="3667125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Male_anatom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1357745"/>
            <a:ext cx="3590925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0521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1066800" y="304800"/>
            <a:ext cx="7543800" cy="14319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Renaissance v. Middle Ages</a:t>
            </a:r>
            <a:endParaRPr lang="en-US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1066800" y="1981200"/>
            <a:ext cx="3702050" cy="4114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Valued classical learning</a:t>
            </a:r>
          </a:p>
          <a:p>
            <a:r>
              <a:rPr lang="en-US" dirty="0" smtClean="0"/>
              <a:t>Worked for individual glory</a:t>
            </a:r>
          </a:p>
          <a:p>
            <a:r>
              <a:rPr lang="en-US" dirty="0" smtClean="0"/>
              <a:t>Art was more 3 dimensional</a:t>
            </a:r>
          </a:p>
          <a:p>
            <a:r>
              <a:rPr lang="en-US" dirty="0" smtClean="0"/>
              <a:t>Enjoyment of “worldly pleasures”</a:t>
            </a:r>
            <a:endParaRPr lang="en-US" dirty="0"/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4908550" y="1981200"/>
            <a:ext cx="3702050" cy="411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Valued God and the Church</a:t>
            </a:r>
          </a:p>
          <a:p>
            <a:r>
              <a:rPr lang="en-US" smtClean="0"/>
              <a:t>Worked for the glory of God</a:t>
            </a:r>
          </a:p>
          <a:p>
            <a:r>
              <a:rPr lang="en-US" smtClean="0"/>
              <a:t>Art was more 2 dimensional</a:t>
            </a:r>
          </a:p>
          <a:p>
            <a:r>
              <a:rPr lang="en-US" smtClean="0"/>
              <a:t>Devotion to the Church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389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 Medieval/Early Renaissance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Giotto (early 14</a:t>
            </a:r>
            <a:r>
              <a:rPr lang="en-US" baseline="30000" dirty="0" smtClean="0"/>
              <a:t>th</a:t>
            </a:r>
            <a:r>
              <a:rPr lang="en-US" dirty="0" smtClean="0"/>
              <a:t> C)</a:t>
            </a:r>
          </a:p>
          <a:p>
            <a:pPr lvl="1"/>
            <a:r>
              <a:rPr lang="en-US" dirty="0" smtClean="0"/>
              <a:t>Frescos</a:t>
            </a:r>
          </a:p>
          <a:p>
            <a:pPr lvl="1"/>
            <a:r>
              <a:rPr lang="en-US" dirty="0" smtClean="0"/>
              <a:t>Emotion</a:t>
            </a:r>
          </a:p>
          <a:p>
            <a:pPr lvl="1"/>
            <a:r>
              <a:rPr lang="en-US" dirty="0" smtClean="0"/>
              <a:t>Color</a:t>
            </a:r>
          </a:p>
          <a:p>
            <a:pPr lvl="1"/>
            <a:r>
              <a:rPr lang="en-US" dirty="0" smtClean="0"/>
              <a:t>A “child-like” realistic Jesus</a:t>
            </a:r>
            <a:endParaRPr lang="en-US" dirty="0"/>
          </a:p>
        </p:txBody>
      </p:sp>
      <p:pic>
        <p:nvPicPr>
          <p:cNvPr id="2050" name="Picture 2" descr="http://upload.wikimedia.org/wikipedia/commons/7/73/Giotto_di_Bondone_-_No._17_Scenes_from_the_Life_of_Christ_-_1._Nativity_-_Birth_of_Jesus_-_WGA09193_adj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143000"/>
            <a:ext cx="3352800" cy="340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94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Brunelleschi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ngm.nationalgeographic.com/2014/02/il-duomo/design-video</a:t>
            </a:r>
            <a:endParaRPr lang="en-US" dirty="0" smtClean="0"/>
          </a:p>
          <a:p>
            <a:r>
              <a:rPr lang="en-US">
                <a:hlinkClick r:id="rId3"/>
              </a:rPr>
              <a:t>http://</a:t>
            </a:r>
            <a:r>
              <a:rPr lang="en-US" smtClean="0">
                <a:hlinkClick r:id="rId3"/>
              </a:rPr>
              <a:t>ngm.nationalgeographic.com/2014/02/il-duomo/domes-interactive</a:t>
            </a:r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908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-20782"/>
            <a:ext cx="5715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Perfect Body- Nudity</a:t>
            </a:r>
            <a:br>
              <a:rPr lang="en-US" dirty="0" smtClean="0"/>
            </a:br>
            <a:r>
              <a:rPr lang="en-US" dirty="0" smtClean="0"/>
              <a:t>Movement-</a:t>
            </a:r>
            <a:endParaRPr lang="en-US" dirty="0"/>
          </a:p>
        </p:txBody>
      </p:sp>
      <p:pic>
        <p:nvPicPr>
          <p:cNvPr id="3074" name="Picture 2" descr="http://upload.wikimedia.org/wikipedia/commons/f/f0/Donatello_-_David_-_Floren%C3%A7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280667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upload.wikimedia.org/wikipedia/commons/d/d5/David_von_Michelangel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050" y="184666"/>
            <a:ext cx="3409950" cy="650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1782" y="6069157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Donatello’s David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86200" y="1447800"/>
            <a:ext cx="106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Michelangelo’s David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314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Depth and a sense of 3 dimensions</a:t>
            </a:r>
            <a:endParaRPr lang="en-US" b="1" dirty="0"/>
          </a:p>
        </p:txBody>
      </p:sp>
      <p:pic>
        <p:nvPicPr>
          <p:cNvPr id="4098" name="Picture 2" descr="http://www.robinurton.com/history/Renaissance/perspectiv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38400"/>
            <a:ext cx="8179112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991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casa-in-italia.com/arte/images/Masaccio/Masaccio_Firenze_Brancacci_Tributo_detail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7620000" cy="513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784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Massacio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Tribute Money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029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www.paradoxplace.com/Perspectives/Italian%20Images/images/PPPortraits/Botticelli/Botticelli-Magi-R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04800"/>
            <a:ext cx="7620000" cy="62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6386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Botticelli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Adoration of the Magi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811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123</Words>
  <Application>Microsoft Office PowerPoint</Application>
  <PresentationFormat>On-screen Show (4:3)</PresentationFormat>
  <Paragraphs>32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Medieval Art</vt:lpstr>
      <vt:lpstr>Late Medieval/Early Renaissance</vt:lpstr>
      <vt:lpstr>Brunelleschi</vt:lpstr>
      <vt:lpstr>Perfect Body- Nudity Movement-</vt:lpstr>
      <vt:lpstr>Perspective</vt:lpstr>
      <vt:lpstr>PowerPoint Presentation</vt:lpstr>
      <vt:lpstr>Massacio</vt:lpstr>
      <vt:lpstr>PowerPoint Presentation</vt:lpstr>
      <vt:lpstr>Botticelli </vt:lpstr>
      <vt:lpstr>Biblical Stories still pervasive</vt:lpstr>
      <vt:lpstr>But secular as well, sometimes Pagan, oft a reflection of Greco-Roman events</vt:lpstr>
      <vt:lpstr>Botticelli - Primevera</vt:lpstr>
      <vt:lpstr>Science and the study of man- first for art</vt:lpstr>
      <vt:lpstr>PowerPoint Presentation</vt:lpstr>
    </vt:vector>
  </TitlesOfParts>
  <Company>Darien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8</cp:revision>
  <dcterms:created xsi:type="dcterms:W3CDTF">2014-12-23T13:35:24Z</dcterms:created>
  <dcterms:modified xsi:type="dcterms:W3CDTF">2016-01-05T11:37:52Z</dcterms:modified>
</cp:coreProperties>
</file>